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theme/theme2.xml" ContentType="application/vnd.openxmlformats-officedocument.theme+xml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41394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e du titre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92" name="Texte niveau 1…"/>
          <p:cNvSpPr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3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e du titre"/>
          <p:cNvSpPr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algn="l">
              <a:defRPr b="1" cap="all" sz="4000"/>
            </a:lvl1pPr>
          </a:lstStyle>
          <a:p>
            <a:pPr/>
            <a:r>
              <a:t>Texte du titre</a:t>
            </a:r>
          </a:p>
        </p:txBody>
      </p:sp>
      <p:sp>
        <p:nvSpPr>
          <p:cNvPr id="101" name="Texte niveau 1…"/>
          <p:cNvSpPr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e du titre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110" name="Texte niveau 1…"/>
          <p:cNvSpPr/>
          <p:nvPr>
            <p:ph type="body" sz="half" idx="1"/>
          </p:nvPr>
        </p:nvSpPr>
        <p:spPr>
          <a:xfrm>
            <a:off x="457200" y="900112"/>
            <a:ext cx="4038600" cy="254555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1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du titre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119" name="Texte niveau 1…"/>
          <p:cNvSpPr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0" name="Espace réservé du texte 4"/>
          <p:cNvSpPr/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121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e du titre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129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e du titre"/>
          <p:cNvSpPr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/>
            </a:lvl1pPr>
          </a:lstStyle>
          <a:p>
            <a:pPr/>
            <a:r>
              <a:t>Texte du titre</a:t>
            </a:r>
          </a:p>
        </p:txBody>
      </p:sp>
      <p:sp>
        <p:nvSpPr>
          <p:cNvPr id="144" name="Texte niveau 1…"/>
          <p:cNvSpPr/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5" name="Espace réservé du texte 3"/>
          <p:cNvSpPr/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146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e du titre"/>
          <p:cNvSpPr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>
              <a:defRPr b="1" sz="2000"/>
            </a:lvl1pPr>
          </a:lstStyle>
          <a:p>
            <a:pPr/>
            <a:r>
              <a:t>Texte du titre</a:t>
            </a:r>
          </a:p>
        </p:txBody>
      </p:sp>
      <p:sp>
        <p:nvSpPr>
          <p:cNvPr id="154" name="Espace réservé pour une image  2"/>
          <p:cNvSpPr/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55" name="Texte niveau 1…"/>
          <p:cNvSpPr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6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e du titre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164" name="Texte niveau 1…"/>
          <p:cNvSpPr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5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6868" y="3388515"/>
            <a:ext cx="3873894" cy="177989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e du titre"/>
          <p:cNvSpPr/>
          <p:nvPr>
            <p:ph type="title"/>
          </p:nvPr>
        </p:nvSpPr>
        <p:spPr>
          <a:xfrm>
            <a:off x="6629400" y="154780"/>
            <a:ext cx="2057400" cy="329088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173" name="Texte niveau 1…"/>
          <p:cNvSpPr/>
          <p:nvPr>
            <p:ph type="body" idx="1"/>
          </p:nvPr>
        </p:nvSpPr>
        <p:spPr>
          <a:xfrm>
            <a:off x="457200" y="154780"/>
            <a:ext cx="6019800" cy="32908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4" name="Numéro de diapositive"/>
          <p:cNvSpPr/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30852"/>
            <a:ext cx="9144000" cy="61264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Texte du titre</a:t>
            </a:r>
          </a:p>
        </p:txBody>
      </p:sp>
      <p:sp>
        <p:nvSpPr>
          <p:cNvPr id="4" name="Texte niveau 1…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aboo Game-like: Project"/>
          <p:cNvSpPr/>
          <p:nvPr/>
        </p:nvSpPr>
        <p:spPr>
          <a:xfrm>
            <a:off x="2311419" y="1802381"/>
            <a:ext cx="439420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Taboo Game-like: Project</a:t>
            </a:r>
          </a:p>
        </p:txBody>
      </p:sp>
      <p:sp>
        <p:nvSpPr>
          <p:cNvPr id="184" name="Intelligent Interfaces"/>
          <p:cNvSpPr/>
          <p:nvPr/>
        </p:nvSpPr>
        <p:spPr>
          <a:xfrm>
            <a:off x="3482085" y="2697048"/>
            <a:ext cx="217982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Intelligent Interfaces</a:t>
            </a:r>
          </a:p>
        </p:txBody>
      </p:sp>
      <p:sp>
        <p:nvSpPr>
          <p:cNvPr id="185" name="Wissam Nasser, Wouter Parys, Charlotte Waltregny"/>
          <p:cNvSpPr/>
          <p:nvPr/>
        </p:nvSpPr>
        <p:spPr>
          <a:xfrm>
            <a:off x="2324261" y="3233107"/>
            <a:ext cx="449547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Wissam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Nasser</a:t>
            </a:r>
            <a:r>
              <a:t>, Wouter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Parys</a:t>
            </a:r>
            <a:r>
              <a:t>, Charlotte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Waltregny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RAIN ASPECT 2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BRAIN ASPECT 2</a:t>
            </a:r>
          </a:p>
        </p:txBody>
      </p:sp>
      <p:sp>
        <p:nvSpPr>
          <p:cNvPr id="296" name="Natural Language Processing"/>
          <p:cNvSpPr/>
          <p:nvPr/>
        </p:nvSpPr>
        <p:spPr>
          <a:xfrm>
            <a:off x="317611" y="874974"/>
            <a:ext cx="42643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Natural Language 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RAIN ASPECT 2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BRAIN ASPECT 2</a:t>
            </a:r>
          </a:p>
        </p:txBody>
      </p:sp>
      <p:sp>
        <p:nvSpPr>
          <p:cNvPr id="299" name="Natural Language Processing"/>
          <p:cNvSpPr/>
          <p:nvPr/>
        </p:nvSpPr>
        <p:spPr>
          <a:xfrm>
            <a:off x="317611" y="874974"/>
            <a:ext cx="42643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Natural Language 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BRAIN ASPECT 2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BRAIN ASPECT 2</a:t>
            </a:r>
          </a:p>
        </p:txBody>
      </p:sp>
      <p:sp>
        <p:nvSpPr>
          <p:cNvPr id="302" name="Natural Language Processing"/>
          <p:cNvSpPr/>
          <p:nvPr/>
        </p:nvSpPr>
        <p:spPr>
          <a:xfrm>
            <a:off x="317611" y="874974"/>
            <a:ext cx="42643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Natural Language Processing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FRONT-END"/>
          <p:cNvSpPr/>
          <p:nvPr/>
        </p:nvSpPr>
        <p:spPr>
          <a:xfrm>
            <a:off x="3419411" y="105466"/>
            <a:ext cx="2257172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FRONT-END</a:t>
            </a:r>
          </a:p>
        </p:txBody>
      </p:sp>
      <p:sp>
        <p:nvSpPr>
          <p:cNvPr id="305" name="Taboo Game-like"/>
          <p:cNvSpPr/>
          <p:nvPr/>
        </p:nvSpPr>
        <p:spPr>
          <a:xfrm>
            <a:off x="317611" y="628815"/>
            <a:ext cx="250078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Taboo Game-like</a:t>
            </a:r>
          </a:p>
        </p:txBody>
      </p:sp>
      <p:sp>
        <p:nvSpPr>
          <p:cNvPr id="306" name="How to play?"/>
          <p:cNvSpPr/>
          <p:nvPr/>
        </p:nvSpPr>
        <p:spPr>
          <a:xfrm>
            <a:off x="328063" y="1066292"/>
            <a:ext cx="14419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to play?</a:t>
            </a:r>
          </a:p>
        </p:txBody>
      </p:sp>
      <p:sp>
        <p:nvSpPr>
          <p:cNvPr id="307" name="Rectangle aux angles arrondis"/>
          <p:cNvSpPr/>
          <p:nvPr/>
        </p:nvSpPr>
        <p:spPr>
          <a:xfrm>
            <a:off x="2585307" y="1386161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8" name="Agent makes its first guess"/>
          <p:cNvSpPr/>
          <p:nvPr/>
        </p:nvSpPr>
        <p:spPr>
          <a:xfrm>
            <a:off x="5997803" y="2067853"/>
            <a:ext cx="284231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Agent makes its first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guess</a:t>
            </a:r>
          </a:p>
        </p:txBody>
      </p:sp>
      <p:sp>
        <p:nvSpPr>
          <p:cNvPr id="309" name="5"/>
          <p:cNvSpPr/>
          <p:nvPr/>
        </p:nvSpPr>
        <p:spPr>
          <a:xfrm>
            <a:off x="2672565" y="1417710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</a:t>
            </a:r>
          </a:p>
        </p:txBody>
      </p:sp>
      <p:pic>
        <p:nvPicPr>
          <p:cNvPr id="310" name="game.png" descr="game.png"/>
          <p:cNvPicPr>
            <a:picLocks noChangeAspect="1"/>
          </p:cNvPicPr>
          <p:nvPr/>
        </p:nvPicPr>
        <p:blipFill>
          <a:blip r:embed="rId2">
            <a:extLst/>
          </a:blip>
          <a:srcRect l="347" t="2868" r="68695" b="29966"/>
          <a:stretch>
            <a:fillRect/>
          </a:stretch>
        </p:blipFill>
        <p:spPr>
          <a:xfrm>
            <a:off x="3274226" y="1122564"/>
            <a:ext cx="2547676" cy="3454623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Rectangle aux angles arrondis"/>
          <p:cNvSpPr/>
          <p:nvPr/>
        </p:nvSpPr>
        <p:spPr>
          <a:xfrm>
            <a:off x="3295161" y="1889147"/>
            <a:ext cx="1848164" cy="1153950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2" name="Rectangle aux angles arrondis"/>
          <p:cNvSpPr/>
          <p:nvPr/>
        </p:nvSpPr>
        <p:spPr>
          <a:xfrm>
            <a:off x="1953846" y="1233632"/>
            <a:ext cx="1139353" cy="871325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3" name="Rectangle aux angles arrondis"/>
          <p:cNvSpPr/>
          <p:nvPr/>
        </p:nvSpPr>
        <p:spPr>
          <a:xfrm>
            <a:off x="2585307" y="1245484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4" name="6"/>
          <p:cNvSpPr/>
          <p:nvPr/>
        </p:nvSpPr>
        <p:spPr>
          <a:xfrm>
            <a:off x="2672565" y="1277033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315" name="Rectangle aux angles arrondis"/>
          <p:cNvSpPr/>
          <p:nvPr/>
        </p:nvSpPr>
        <p:spPr>
          <a:xfrm>
            <a:off x="5997803" y="1778755"/>
            <a:ext cx="2842312" cy="1153949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6" name="If agent is wrong, player…"/>
          <p:cNvSpPr/>
          <p:nvPr/>
        </p:nvSpPr>
        <p:spPr>
          <a:xfrm>
            <a:off x="6109131" y="1833759"/>
            <a:ext cx="261965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If agent is wrong, player</a:t>
            </a:r>
          </a:p>
          <a:p>
            <a:pPr/>
            <a:r>
              <a:t>provides more info and </a:t>
            </a:r>
          </a:p>
          <a:p>
            <a:pPr/>
            <a:r>
              <a:t>we go back to step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3</a:t>
            </a:r>
            <a:r>
              <a:t> </a:t>
            </a:r>
          </a:p>
        </p:txBody>
      </p:sp>
      <p:pic>
        <p:nvPicPr>
          <p:cNvPr id="317" name="game.png" descr="game.png"/>
          <p:cNvPicPr>
            <a:picLocks noChangeAspect="1"/>
          </p:cNvPicPr>
          <p:nvPr/>
        </p:nvPicPr>
        <p:blipFill>
          <a:blip r:embed="rId2">
            <a:extLst/>
          </a:blip>
          <a:srcRect l="347" t="2868" r="68695" b="29966"/>
          <a:stretch>
            <a:fillRect/>
          </a:stretch>
        </p:blipFill>
        <p:spPr>
          <a:xfrm>
            <a:off x="3274226" y="1122564"/>
            <a:ext cx="2547676" cy="3454623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Rectangle aux angles arrondis"/>
          <p:cNvSpPr/>
          <p:nvPr/>
        </p:nvSpPr>
        <p:spPr>
          <a:xfrm>
            <a:off x="3313195" y="2057445"/>
            <a:ext cx="1521818" cy="817354"/>
          </a:xfrm>
          <a:prstGeom prst="roundRect">
            <a:avLst>
              <a:gd name="adj" fmla="val 2020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19" name="Rectangle aux angles arrondis"/>
          <p:cNvSpPr/>
          <p:nvPr/>
        </p:nvSpPr>
        <p:spPr>
          <a:xfrm>
            <a:off x="2080846" y="1186518"/>
            <a:ext cx="1139353" cy="871325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20" name="Rectangle aux angles arrondis"/>
          <p:cNvSpPr/>
          <p:nvPr/>
        </p:nvSpPr>
        <p:spPr>
          <a:xfrm>
            <a:off x="2447643" y="1245484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1" name="7"/>
          <p:cNvSpPr/>
          <p:nvPr/>
        </p:nvSpPr>
        <p:spPr>
          <a:xfrm>
            <a:off x="2534901" y="1277033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</a:t>
            </a:r>
          </a:p>
        </p:txBody>
      </p:sp>
      <p:pic>
        <p:nvPicPr>
          <p:cNvPr id="322" name="game.png" descr="game.png"/>
          <p:cNvPicPr>
            <a:picLocks noChangeAspect="1"/>
          </p:cNvPicPr>
          <p:nvPr/>
        </p:nvPicPr>
        <p:blipFill>
          <a:blip r:embed="rId2">
            <a:extLst/>
          </a:blip>
          <a:srcRect l="347" t="2868" r="68695" b="29966"/>
          <a:stretch>
            <a:fillRect/>
          </a:stretch>
        </p:blipFill>
        <p:spPr>
          <a:xfrm>
            <a:off x="3274226" y="1122564"/>
            <a:ext cx="2547675" cy="3454623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Rectangle aux angles arrondis"/>
          <p:cNvSpPr/>
          <p:nvPr/>
        </p:nvSpPr>
        <p:spPr>
          <a:xfrm>
            <a:off x="6092228" y="1778755"/>
            <a:ext cx="2842312" cy="1153949"/>
          </a:xfrm>
          <a:prstGeom prst="roundRect">
            <a:avLst>
              <a:gd name="adj" fmla="val 1650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24" name="The game goes on until…"/>
          <p:cNvSpPr/>
          <p:nvPr/>
        </p:nvSpPr>
        <p:spPr>
          <a:xfrm>
            <a:off x="5997803" y="1785402"/>
            <a:ext cx="3072283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game goes on</a:t>
            </a:r>
            <a:r>
              <a:t> until</a:t>
            </a:r>
          </a:p>
          <a:p>
            <a:pPr/>
            <a:r>
              <a:t>the agent makes 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correct</a:t>
            </a:r>
          </a:p>
          <a:p>
            <a:pPr/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guess</a:t>
            </a:r>
            <a:r>
              <a:t> (the player says</a:t>
            </a:r>
          </a:p>
          <a:p>
            <a:pPr/>
            <a:r>
              <a:t>yes), if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30s</a:t>
            </a:r>
            <a:r>
              <a:t> has passed or</a:t>
            </a:r>
          </a:p>
          <a:p>
            <a:pPr/>
            <a:r>
              <a:t>if player says a taboo word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9"/>
      <p:bldP build="whole" bldLvl="1" animBg="1" rev="0" advAuto="0" spid="324" grpId="13"/>
      <p:bldP build="whole" bldLvl="1" animBg="1" rev="0" advAuto="0" spid="313" grpId="3"/>
      <p:bldP build="whole" bldLvl="1" animBg="1" rev="0" advAuto="0" spid="316" grpId="6"/>
      <p:bldP build="whole" bldLvl="1" animBg="1" rev="0" advAuto="0" spid="315" grpId="5"/>
      <p:bldP build="whole" bldLvl="1" animBg="1" rev="0" advAuto="0" spid="319" grpId="8"/>
      <p:bldP build="whole" bldLvl="1" animBg="1" rev="0" advAuto="0" spid="321" grpId="10"/>
      <p:bldP build="whole" bldLvl="1" animBg="1" rev="0" advAuto="0" spid="314" grpId="4"/>
      <p:bldP build="whole" bldLvl="1" animBg="1" rev="0" advAuto="0" spid="312" grpId="2"/>
      <p:bldP build="whole" bldLvl="1" animBg="1" rev="0" advAuto="0" spid="317" grpId="1"/>
      <p:bldP build="whole" bldLvl="1" animBg="1" rev="0" advAuto="0" spid="322" grpId="11"/>
      <p:bldP build="whole" bldLvl="1" animBg="1" rev="0" advAuto="0" spid="323" grpId="12"/>
      <p:bldP build="whole" bldLvl="1" animBg="1" rev="0" advAuto="0" spid="318" grpId="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HALLENGES"/>
          <p:cNvSpPr/>
          <p:nvPr/>
        </p:nvSpPr>
        <p:spPr>
          <a:xfrm>
            <a:off x="3436996" y="114258"/>
            <a:ext cx="2546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CHALLENGES</a:t>
            </a:r>
          </a:p>
        </p:txBody>
      </p:sp>
      <p:sp>
        <p:nvSpPr>
          <p:cNvPr id="327" name="Issues faced"/>
          <p:cNvSpPr/>
          <p:nvPr/>
        </p:nvSpPr>
        <p:spPr>
          <a:xfrm>
            <a:off x="317611" y="628815"/>
            <a:ext cx="181986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Issues faced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OSSIBLE IMPROVEMENTS"/>
          <p:cNvSpPr/>
          <p:nvPr/>
        </p:nvSpPr>
        <p:spPr>
          <a:xfrm>
            <a:off x="2241242" y="175804"/>
            <a:ext cx="4879976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POSSIBLE IMPROVEMENTS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ONCLUSION"/>
          <p:cNvSpPr/>
          <p:nvPr/>
        </p:nvSpPr>
        <p:spPr>
          <a:xfrm>
            <a:off x="3255390" y="167012"/>
            <a:ext cx="2633219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NTRODUCTION"/>
          <p:cNvSpPr/>
          <p:nvPr/>
        </p:nvSpPr>
        <p:spPr>
          <a:xfrm>
            <a:off x="3043554" y="105466"/>
            <a:ext cx="3008885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INTRODUCTION</a:t>
            </a:r>
          </a:p>
        </p:txBody>
      </p:sp>
      <p:sp>
        <p:nvSpPr>
          <p:cNvPr id="188" name="Taboo Game-like"/>
          <p:cNvSpPr/>
          <p:nvPr/>
        </p:nvSpPr>
        <p:spPr>
          <a:xfrm>
            <a:off x="317611" y="628815"/>
            <a:ext cx="250078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Taboo Game-like</a:t>
            </a:r>
          </a:p>
        </p:txBody>
      </p:sp>
      <p:sp>
        <p:nvSpPr>
          <p:cNvPr id="189" name="How to play?"/>
          <p:cNvSpPr/>
          <p:nvPr/>
        </p:nvSpPr>
        <p:spPr>
          <a:xfrm>
            <a:off x="328063" y="1066292"/>
            <a:ext cx="14419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to play?</a:t>
            </a:r>
          </a:p>
        </p:txBody>
      </p:sp>
      <p:pic>
        <p:nvPicPr>
          <p:cNvPr id="190" name="homeframe1.png" descr="homeframe1.png"/>
          <p:cNvPicPr>
            <a:picLocks noChangeAspect="1"/>
          </p:cNvPicPr>
          <p:nvPr/>
        </p:nvPicPr>
        <p:blipFill>
          <a:blip r:embed="rId2">
            <a:extLst/>
          </a:blip>
          <a:srcRect l="583" t="2663" r="68951" b="30270"/>
          <a:stretch>
            <a:fillRect/>
          </a:stretch>
        </p:blipFill>
        <p:spPr>
          <a:xfrm>
            <a:off x="3294467" y="1270284"/>
            <a:ext cx="2507147" cy="344953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1"/>
          <p:cNvSpPr/>
          <p:nvPr/>
        </p:nvSpPr>
        <p:spPr>
          <a:xfrm>
            <a:off x="2730156" y="1209654"/>
            <a:ext cx="27361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1</a:t>
            </a:r>
          </a:p>
        </p:txBody>
      </p:sp>
      <p:sp>
        <p:nvSpPr>
          <p:cNvPr id="192" name="Rectangle aux angles arrondis"/>
          <p:cNvSpPr/>
          <p:nvPr/>
        </p:nvSpPr>
        <p:spPr>
          <a:xfrm>
            <a:off x="2664081" y="1228905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93" name="User presses PLAY button"/>
          <p:cNvSpPr/>
          <p:nvPr/>
        </p:nvSpPr>
        <p:spPr>
          <a:xfrm>
            <a:off x="6092228" y="2367280"/>
            <a:ext cx="2741499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User presses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PLAY</a:t>
            </a:r>
            <a:r>
              <a:t> button</a:t>
            </a:r>
          </a:p>
        </p:txBody>
      </p:sp>
      <p:sp>
        <p:nvSpPr>
          <p:cNvPr id="194" name="Rectangle aux angles arrondis"/>
          <p:cNvSpPr/>
          <p:nvPr/>
        </p:nvSpPr>
        <p:spPr>
          <a:xfrm>
            <a:off x="2371969" y="1171819"/>
            <a:ext cx="852400" cy="720378"/>
          </a:xfrm>
          <a:prstGeom prst="roundRect">
            <a:avLst>
              <a:gd name="adj" fmla="val 17749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95" name="2"/>
          <p:cNvSpPr/>
          <p:nvPr/>
        </p:nvSpPr>
        <p:spPr>
          <a:xfrm>
            <a:off x="2651381" y="1366910"/>
            <a:ext cx="27361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2</a:t>
            </a:r>
          </a:p>
        </p:txBody>
      </p:sp>
      <p:sp>
        <p:nvSpPr>
          <p:cNvPr id="196" name="Rectangle aux angles arrondis"/>
          <p:cNvSpPr/>
          <p:nvPr/>
        </p:nvSpPr>
        <p:spPr>
          <a:xfrm>
            <a:off x="2585307" y="1386161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97" name="game_frame.png" descr="game_frame.png"/>
          <p:cNvPicPr>
            <a:picLocks noChangeAspect="1"/>
          </p:cNvPicPr>
          <p:nvPr/>
        </p:nvPicPr>
        <p:blipFill>
          <a:blip r:embed="rId3">
            <a:extLst/>
          </a:blip>
          <a:srcRect l="505" t="2934" r="68492" b="30217"/>
          <a:stretch>
            <a:fillRect/>
          </a:stretch>
        </p:blipFill>
        <p:spPr>
          <a:xfrm>
            <a:off x="3284934" y="1260561"/>
            <a:ext cx="2574092" cy="346904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aux angles arrondis"/>
          <p:cNvSpPr/>
          <p:nvPr/>
        </p:nvSpPr>
        <p:spPr>
          <a:xfrm>
            <a:off x="6096926" y="2345103"/>
            <a:ext cx="2732104" cy="720379"/>
          </a:xfrm>
          <a:prstGeom prst="roundRect">
            <a:avLst>
              <a:gd name="adj" fmla="val 17749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99" name="User selects animal…"/>
          <p:cNvSpPr/>
          <p:nvPr/>
        </p:nvSpPr>
        <p:spPr>
          <a:xfrm>
            <a:off x="5927065" y="2217322"/>
            <a:ext cx="3071826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User selects animal </a:t>
            </a:r>
          </a:p>
          <a:p>
            <a:pPr/>
            <a:r>
              <a:t>in the dropdown list </a:t>
            </a:r>
          </a:p>
          <a:p>
            <a:pPr/>
            <a:r>
              <a:t>retrieved from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ElasticSearch</a:t>
            </a:r>
            <a:endParaRPr>
              <a:latin typeface="Avenir Heavy"/>
              <a:ea typeface="Avenir Heavy"/>
              <a:cs typeface="Avenir Heavy"/>
              <a:sym typeface="Avenir Heavy"/>
            </a:endParaRP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6"/>
      <p:bldP build="whole" bldLvl="1" animBg="1" rev="0" advAuto="0" spid="197" grpId="5"/>
      <p:bldP build="whole" bldLvl="1" animBg="1" rev="0" advAuto="0" spid="195" grpId="2"/>
      <p:bldP build="whole" bldLvl="1" animBg="1" rev="0" advAuto="0" spid="198" grpId="4"/>
      <p:bldP build="whole" bldLvl="1" animBg="1" rev="0" advAuto="0" spid="196" grpId="3"/>
      <p:bldP build="whole" bldLvl="1" animBg="1" rev="0" advAuto="0" spid="19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ATABASE"/>
          <p:cNvSpPr/>
          <p:nvPr/>
        </p:nvSpPr>
        <p:spPr>
          <a:xfrm>
            <a:off x="3773316" y="96674"/>
            <a:ext cx="2015237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DATABASE</a:t>
            </a:r>
          </a:p>
        </p:txBody>
      </p:sp>
      <p:sp>
        <p:nvSpPr>
          <p:cNvPr id="202" name="ElasticSearch"/>
          <p:cNvSpPr/>
          <p:nvPr/>
        </p:nvSpPr>
        <p:spPr>
          <a:xfrm>
            <a:off x="317611" y="628815"/>
            <a:ext cx="196220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ElasticSearch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ATABASE"/>
          <p:cNvSpPr/>
          <p:nvPr/>
        </p:nvSpPr>
        <p:spPr>
          <a:xfrm>
            <a:off x="3773316" y="96674"/>
            <a:ext cx="2015237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DATABASE</a:t>
            </a:r>
          </a:p>
        </p:txBody>
      </p:sp>
      <p:sp>
        <p:nvSpPr>
          <p:cNvPr id="205" name="ElasticSearch"/>
          <p:cNvSpPr/>
          <p:nvPr/>
        </p:nvSpPr>
        <p:spPr>
          <a:xfrm>
            <a:off x="317611" y="628815"/>
            <a:ext cx="196220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ElasticSearch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RONT-END"/>
          <p:cNvSpPr/>
          <p:nvPr/>
        </p:nvSpPr>
        <p:spPr>
          <a:xfrm>
            <a:off x="3419411" y="105466"/>
            <a:ext cx="2257172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FRONT-END</a:t>
            </a:r>
          </a:p>
        </p:txBody>
      </p:sp>
      <p:sp>
        <p:nvSpPr>
          <p:cNvPr id="208" name="Taboo Game-like"/>
          <p:cNvSpPr/>
          <p:nvPr/>
        </p:nvSpPr>
        <p:spPr>
          <a:xfrm>
            <a:off x="317611" y="628815"/>
            <a:ext cx="250078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Taboo Game-like</a:t>
            </a:r>
          </a:p>
        </p:txBody>
      </p:sp>
      <p:sp>
        <p:nvSpPr>
          <p:cNvPr id="209" name="How to play?"/>
          <p:cNvSpPr/>
          <p:nvPr/>
        </p:nvSpPr>
        <p:spPr>
          <a:xfrm>
            <a:off x="328063" y="1066292"/>
            <a:ext cx="14419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to play?</a:t>
            </a:r>
          </a:p>
        </p:txBody>
      </p:sp>
      <p:sp>
        <p:nvSpPr>
          <p:cNvPr id="210" name="Rectangle aux angles arrondis"/>
          <p:cNvSpPr/>
          <p:nvPr/>
        </p:nvSpPr>
        <p:spPr>
          <a:xfrm>
            <a:off x="2585307" y="1386161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11" name="User presses the DESCRIBE…"/>
          <p:cNvSpPr/>
          <p:nvPr/>
        </p:nvSpPr>
        <p:spPr>
          <a:xfrm>
            <a:off x="5901087" y="2067852"/>
            <a:ext cx="316029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User presses 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DESCRIBE</a:t>
            </a:r>
            <a:r>
              <a:t> </a:t>
            </a:r>
          </a:p>
          <a:p>
            <a:pPr/>
            <a:r>
              <a:t>button and starts describing</a:t>
            </a:r>
          </a:p>
          <a:p>
            <a:pPr/>
            <a:r>
              <a:t>the animal without saying the</a:t>
            </a:r>
          </a:p>
          <a:p>
            <a:pPr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Taboo words</a:t>
            </a:r>
          </a:p>
        </p:txBody>
      </p:sp>
      <p:sp>
        <p:nvSpPr>
          <p:cNvPr id="212" name="3"/>
          <p:cNvSpPr/>
          <p:nvPr/>
        </p:nvSpPr>
        <p:spPr>
          <a:xfrm>
            <a:off x="2672565" y="1417710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</a:t>
            </a:r>
          </a:p>
        </p:txBody>
      </p:sp>
      <p:pic>
        <p:nvPicPr>
          <p:cNvPr id="213" name="game_frame2.png" descr="game_frame2.png"/>
          <p:cNvPicPr>
            <a:picLocks noChangeAspect="1"/>
          </p:cNvPicPr>
          <p:nvPr/>
        </p:nvPicPr>
        <p:blipFill>
          <a:blip r:embed="rId2">
            <a:extLst/>
          </a:blip>
          <a:srcRect l="496" t="3405" r="68435" b="30148"/>
          <a:stretch>
            <a:fillRect/>
          </a:stretch>
        </p:blipFill>
        <p:spPr>
          <a:xfrm>
            <a:off x="3174091" y="1056923"/>
            <a:ext cx="2556777" cy="3417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RAIN ASPECT 1"/>
          <p:cNvSpPr/>
          <p:nvPr/>
        </p:nvSpPr>
        <p:spPr>
          <a:xfrm>
            <a:off x="3043554" y="105466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BRAIN ASPECT 1</a:t>
            </a:r>
          </a:p>
        </p:txBody>
      </p:sp>
      <p:sp>
        <p:nvSpPr>
          <p:cNvPr id="216" name="Speech Recognition"/>
          <p:cNvSpPr/>
          <p:nvPr/>
        </p:nvSpPr>
        <p:spPr>
          <a:xfrm>
            <a:off x="317611" y="628815"/>
            <a:ext cx="29381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Speech Recognition</a:t>
            </a:r>
          </a:p>
        </p:txBody>
      </p:sp>
      <p:sp>
        <p:nvSpPr>
          <p:cNvPr id="217" name="How does it work?"/>
          <p:cNvSpPr/>
          <p:nvPr/>
        </p:nvSpPr>
        <p:spPr>
          <a:xfrm>
            <a:off x="328063" y="1154215"/>
            <a:ext cx="198780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does it work?</a:t>
            </a:r>
          </a:p>
        </p:txBody>
      </p:sp>
      <p:sp>
        <p:nvSpPr>
          <p:cNvPr id="218" name="Input spectrogram spoken letter…"/>
          <p:cNvSpPr/>
          <p:nvPr/>
        </p:nvSpPr>
        <p:spPr>
          <a:xfrm>
            <a:off x="5031948" y="1257736"/>
            <a:ext cx="261481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300"/>
            </a:pPr>
            <a:r>
              <a:t>Input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spectrogram</a:t>
            </a:r>
            <a:r>
              <a:t> spoken letter </a:t>
            </a:r>
          </a:p>
          <a:p>
            <a:pPr>
              <a:defRPr sz="1300"/>
            </a:pPr>
            <a:r>
              <a:t>(audio slice of 20-40ms) </a:t>
            </a:r>
          </a:p>
        </p:txBody>
      </p:sp>
      <p:pic>
        <p:nvPicPr>
          <p:cNvPr id="219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3703" y="1232434"/>
            <a:ext cx="1283642" cy="66865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NN"/>
          <p:cNvSpPr/>
          <p:nvPr/>
        </p:nvSpPr>
        <p:spPr>
          <a:xfrm>
            <a:off x="3855946" y="2530211"/>
            <a:ext cx="7591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RNN</a:t>
            </a:r>
          </a:p>
        </p:txBody>
      </p:sp>
      <p:sp>
        <p:nvSpPr>
          <p:cNvPr id="221" name="Rectangle aux angles arrondis"/>
          <p:cNvSpPr/>
          <p:nvPr/>
        </p:nvSpPr>
        <p:spPr>
          <a:xfrm>
            <a:off x="3310804" y="2359205"/>
            <a:ext cx="1849439" cy="852553"/>
          </a:xfrm>
          <a:prstGeom prst="roundRect">
            <a:avLst>
              <a:gd name="adj" fmla="val 22419"/>
            </a:avLst>
          </a:prstGeom>
          <a:ln w="25400">
            <a:solidFill>
              <a:srgbClr val="1BADF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2" name="Ligne"/>
          <p:cNvSpPr/>
          <p:nvPr/>
        </p:nvSpPr>
        <p:spPr>
          <a:xfrm>
            <a:off x="4235523" y="1909577"/>
            <a:ext cx="1" cy="428435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3" name="Ligne"/>
          <p:cNvSpPr/>
          <p:nvPr/>
        </p:nvSpPr>
        <p:spPr>
          <a:xfrm flipH="1">
            <a:off x="2270192" y="3208841"/>
            <a:ext cx="1276695" cy="79627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4" name="Ligne"/>
          <p:cNvSpPr/>
          <p:nvPr/>
        </p:nvSpPr>
        <p:spPr>
          <a:xfrm>
            <a:off x="3838892" y="3232951"/>
            <a:ext cx="1" cy="87795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5" name="Ligne"/>
          <p:cNvSpPr/>
          <p:nvPr/>
        </p:nvSpPr>
        <p:spPr>
          <a:xfrm>
            <a:off x="4370058" y="3232951"/>
            <a:ext cx="1" cy="87795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6" name="Ligne"/>
          <p:cNvSpPr/>
          <p:nvPr/>
        </p:nvSpPr>
        <p:spPr>
          <a:xfrm>
            <a:off x="4804507" y="3232950"/>
            <a:ext cx="1011563" cy="65791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7" name="A"/>
          <p:cNvSpPr/>
          <p:nvPr/>
        </p:nvSpPr>
        <p:spPr>
          <a:xfrm>
            <a:off x="2044356" y="4023193"/>
            <a:ext cx="31323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A</a:t>
            </a:r>
          </a:p>
        </p:txBody>
      </p:sp>
      <p:sp>
        <p:nvSpPr>
          <p:cNvPr id="228" name="Rectangle aux angles arrondis"/>
          <p:cNvSpPr/>
          <p:nvPr/>
        </p:nvSpPr>
        <p:spPr>
          <a:xfrm>
            <a:off x="1978281" y="4042444"/>
            <a:ext cx="445383" cy="472039"/>
          </a:xfrm>
          <a:prstGeom prst="roundRect">
            <a:avLst>
              <a:gd name="adj" fmla="val 2376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9" name="B"/>
          <p:cNvSpPr/>
          <p:nvPr/>
        </p:nvSpPr>
        <p:spPr>
          <a:xfrm>
            <a:off x="3682276" y="4115023"/>
            <a:ext cx="296165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B</a:t>
            </a:r>
          </a:p>
        </p:txBody>
      </p:sp>
      <p:sp>
        <p:nvSpPr>
          <p:cNvPr id="230" name="Rectangle aux angles arrondis"/>
          <p:cNvSpPr/>
          <p:nvPr/>
        </p:nvSpPr>
        <p:spPr>
          <a:xfrm>
            <a:off x="3616202" y="4134275"/>
            <a:ext cx="445382" cy="472038"/>
          </a:xfrm>
          <a:prstGeom prst="roundRect">
            <a:avLst>
              <a:gd name="adj" fmla="val 23761"/>
            </a:avLst>
          </a:prstGeom>
          <a:ln w="25400">
            <a:solidFill>
              <a:srgbClr val="63D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1" name="C"/>
          <p:cNvSpPr/>
          <p:nvPr/>
        </p:nvSpPr>
        <p:spPr>
          <a:xfrm>
            <a:off x="4213441" y="4115023"/>
            <a:ext cx="31872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C</a:t>
            </a:r>
          </a:p>
        </p:txBody>
      </p:sp>
      <p:sp>
        <p:nvSpPr>
          <p:cNvPr id="232" name="Rectangle aux angles arrondis"/>
          <p:cNvSpPr/>
          <p:nvPr/>
        </p:nvSpPr>
        <p:spPr>
          <a:xfrm>
            <a:off x="4147367" y="4134275"/>
            <a:ext cx="445382" cy="472038"/>
          </a:xfrm>
          <a:prstGeom prst="roundRect">
            <a:avLst>
              <a:gd name="adj" fmla="val 2376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3" name="Z"/>
          <p:cNvSpPr/>
          <p:nvPr/>
        </p:nvSpPr>
        <p:spPr>
          <a:xfrm>
            <a:off x="5803958" y="3890331"/>
            <a:ext cx="27361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Z</a:t>
            </a:r>
          </a:p>
        </p:txBody>
      </p:sp>
      <p:sp>
        <p:nvSpPr>
          <p:cNvPr id="234" name="Rectangle aux angles arrondis"/>
          <p:cNvSpPr/>
          <p:nvPr/>
        </p:nvSpPr>
        <p:spPr>
          <a:xfrm>
            <a:off x="5737884" y="3909582"/>
            <a:ext cx="445382" cy="472039"/>
          </a:xfrm>
          <a:prstGeom prst="roundRect">
            <a:avLst>
              <a:gd name="adj" fmla="val 2376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5" name="Each letter influences…"/>
          <p:cNvSpPr/>
          <p:nvPr/>
        </p:nvSpPr>
        <p:spPr>
          <a:xfrm>
            <a:off x="1015096" y="2511161"/>
            <a:ext cx="194764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300"/>
            </a:pPr>
            <a:r>
              <a:t>Each letter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influences</a:t>
            </a:r>
            <a:r>
              <a:t> </a:t>
            </a:r>
          </a:p>
          <a:p>
            <a:pPr>
              <a:defRPr sz="1300"/>
            </a:pPr>
            <a:r>
              <a:t>the likelihood of the next</a:t>
            </a:r>
          </a:p>
        </p:txBody>
      </p:sp>
      <p:sp>
        <p:nvSpPr>
          <p:cNvPr id="238" name="Ligne de connexion"/>
          <p:cNvSpPr/>
          <p:nvPr/>
        </p:nvSpPr>
        <p:spPr>
          <a:xfrm>
            <a:off x="3158826" y="1981928"/>
            <a:ext cx="1098367" cy="841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12" h="16721" fill="norm" stroke="1" extrusionOk="0">
                <a:moveTo>
                  <a:pt x="2407" y="16721"/>
                </a:moveTo>
                <a:cubicBezTo>
                  <a:pt x="-3588" y="-1637"/>
                  <a:pt x="1614" y="-4879"/>
                  <a:pt x="18012" y="6995"/>
                </a:cubicBezTo>
              </a:path>
            </a:pathLst>
          </a:cu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237" name="Probability of being […]"/>
          <p:cNvSpPr/>
          <p:nvPr/>
        </p:nvSpPr>
        <p:spPr>
          <a:xfrm>
            <a:off x="142962" y="3720239"/>
            <a:ext cx="19029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3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Probability</a:t>
            </a:r>
            <a:r>
              <a:t> of being […]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4"/>
      <p:bldP build="whole" bldLvl="1" animBg="1" rev="0" advAuto="0" spid="235" grpId="7"/>
      <p:bldP build="whole" bldLvl="1" animBg="1" rev="0" advAuto="0" spid="237" grpId="12"/>
      <p:bldP build="whole" bldLvl="1" animBg="1" rev="0" advAuto="0" spid="218" grpId="2"/>
      <p:bldP build="whole" bldLvl="1" animBg="1" rev="0" advAuto="0" spid="229" grpId="18"/>
      <p:bldP build="whole" bldLvl="1" animBg="1" rev="0" advAuto="0" spid="220" grpId="5"/>
      <p:bldP build="whole" bldLvl="1" animBg="1" rev="0" advAuto="0" spid="223" grpId="9"/>
      <p:bldP build="whole" bldLvl="1" animBg="1" rev="0" advAuto="0" spid="219" grpId="1"/>
      <p:bldP build="whole" bldLvl="1" animBg="1" rev="0" advAuto="0" spid="233" grpId="13"/>
      <p:bldP build="whole" bldLvl="1" animBg="1" rev="0" advAuto="0" spid="222" grpId="3"/>
      <p:bldP build="whole" bldLvl="1" animBg="1" rev="0" advAuto="0" spid="226" grpId="8"/>
      <p:bldP build="whole" bldLvl="1" animBg="1" rev="0" advAuto="0" spid="224" grpId="10"/>
      <p:bldP build="whole" bldLvl="1" animBg="1" rev="0" advAuto="0" spid="227" grpId="15"/>
      <p:bldP build="whole" bldLvl="1" animBg="1" rev="0" advAuto="0" spid="231" grpId="17"/>
      <p:bldP build="whole" bldLvl="1" animBg="1" rev="0" advAuto="0" spid="238" grpId="6"/>
      <p:bldP build="whole" bldLvl="1" animBg="1" rev="0" advAuto="0" spid="225" grpId="11"/>
      <p:bldP build="whole" bldLvl="1" animBg="1" rev="0" advAuto="0" spid="230" grpId="20"/>
      <p:bldP build="whole" bldLvl="1" animBg="1" rev="0" advAuto="0" spid="221" grpId="4"/>
      <p:bldP build="whole" bldLvl="1" animBg="1" rev="0" advAuto="0" spid="228" grpId="16"/>
      <p:bldP build="whole" bldLvl="1" animBg="1" rev="0" advAuto="0" spid="232" grpId="19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RAIN ASPECT 1"/>
          <p:cNvSpPr/>
          <p:nvPr/>
        </p:nvSpPr>
        <p:spPr>
          <a:xfrm>
            <a:off x="3043554" y="105466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BRAIN ASPECT 1</a:t>
            </a:r>
          </a:p>
        </p:txBody>
      </p:sp>
      <p:sp>
        <p:nvSpPr>
          <p:cNvPr id="241" name="No account…"/>
          <p:cNvSpPr/>
          <p:nvPr/>
        </p:nvSpPr>
        <p:spPr>
          <a:xfrm>
            <a:off x="1874821" y="1578015"/>
            <a:ext cx="110799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No account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needed</a:t>
            </a:r>
          </a:p>
        </p:txBody>
      </p:sp>
      <p:sp>
        <p:nvSpPr>
          <p:cNvPr id="242" name="Speech Recognition"/>
          <p:cNvSpPr/>
          <p:nvPr/>
        </p:nvSpPr>
        <p:spPr>
          <a:xfrm>
            <a:off x="317611" y="628815"/>
            <a:ext cx="29381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Speech Recognition</a:t>
            </a:r>
          </a:p>
        </p:txBody>
      </p:sp>
      <p:sp>
        <p:nvSpPr>
          <p:cNvPr id="243" name="Speech Recognition as a Service"/>
          <p:cNvSpPr/>
          <p:nvPr/>
        </p:nvSpPr>
        <p:spPr>
          <a:xfrm>
            <a:off x="328063" y="1031746"/>
            <a:ext cx="347073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Speech Recognition as a Service </a:t>
            </a:r>
          </a:p>
        </p:txBody>
      </p:sp>
      <p:pic>
        <p:nvPicPr>
          <p:cNvPr id="244" name="1200px-Google_&quot;G&quot;_Logo.svg.png" descr="1200px-Google_&quot;G&quot;_Logo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099" y="2473478"/>
            <a:ext cx="332697" cy="338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099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6964" y="4037294"/>
            <a:ext cx="970967" cy="51054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Free"/>
          <p:cNvSpPr/>
          <p:nvPr/>
        </p:nvSpPr>
        <p:spPr>
          <a:xfrm>
            <a:off x="3382645" y="1754825"/>
            <a:ext cx="47627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Free</a:t>
            </a:r>
          </a:p>
        </p:txBody>
      </p:sp>
      <p:sp>
        <p:nvSpPr>
          <p:cNvPr id="248" name="Audio…"/>
          <p:cNvSpPr/>
          <p:nvPr/>
        </p:nvSpPr>
        <p:spPr>
          <a:xfrm>
            <a:off x="4371826" y="1634175"/>
            <a:ext cx="93073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Audio 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streaming</a:t>
            </a:r>
          </a:p>
        </p:txBody>
      </p:sp>
      <p:sp>
        <p:nvSpPr>
          <p:cNvPr id="249" name="Unlimited…"/>
          <p:cNvSpPr/>
          <p:nvPr/>
        </p:nvSpPr>
        <p:spPr>
          <a:xfrm>
            <a:off x="5545297" y="1578015"/>
            <a:ext cx="101661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Unlimited 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API call</a:t>
            </a:r>
          </a:p>
        </p:txBody>
      </p:sp>
      <p:pic>
        <p:nvPicPr>
          <p:cNvPr id="250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2472" y="2476528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70844" y="2467735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44566" y="2476528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54434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70844" y="3976747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conRetires.png" descr="iconRetir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62472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conRetires.png" descr="iconRetir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62472" y="3985539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conRetires.png" descr="iconRetir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54434" y="3985539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conRetires.png" descr="iconRetir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87253" y="2476528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87253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conRetires.png" descr="iconRetire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87253" y="3985539"/>
            <a:ext cx="332697" cy="332697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Rectangle aux angles arrondis"/>
          <p:cNvSpPr/>
          <p:nvPr/>
        </p:nvSpPr>
        <p:spPr>
          <a:xfrm>
            <a:off x="625660" y="3020652"/>
            <a:ext cx="5970509" cy="698655"/>
          </a:xfrm>
          <a:prstGeom prst="roundRect">
            <a:avLst>
              <a:gd name="adj" fmla="val 27357"/>
            </a:avLst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262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70844" y="3203631"/>
            <a:ext cx="332697" cy="332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19"/>
      <p:bldP build="whole" bldLvl="1" animBg="1" rev="0" advAuto="0" spid="257" grpId="13"/>
      <p:bldP build="whole" bldLvl="1" animBg="1" rev="0" advAuto="0" spid="254" grpId="16"/>
      <p:bldP build="whole" bldLvl="1" animBg="1" rev="0" advAuto="0" spid="252" grpId="11"/>
      <p:bldP build="whole" bldLvl="1" animBg="1" rev="0" advAuto="0" spid="259" grpId="18"/>
      <p:bldP build="whole" bldLvl="1" animBg="1" rev="0" advAuto="0" spid="244" grpId="1"/>
      <p:bldP build="whole" bldLvl="1" animBg="1" rev="0" advAuto="0" spid="253" grpId="12"/>
      <p:bldP build="whole" bldLvl="1" animBg="1" rev="0" advAuto="0" spid="256" grpId="10"/>
      <p:bldP build="whole" bldLvl="1" animBg="1" rev="0" advAuto="0" spid="258" grpId="17"/>
      <p:bldP build="whole" bldLvl="1" animBg="1" rev="0" advAuto="0" spid="262" grpId="15"/>
      <p:bldP build="whole" bldLvl="1" animBg="1" rev="0" advAuto="0" spid="247" grpId="7"/>
      <p:bldP build="whole" bldLvl="1" animBg="1" rev="0" advAuto="0" spid="250" grpId="8"/>
      <p:bldP build="whole" bldLvl="1" animBg="1" rev="0" advAuto="0" spid="249" grpId="5"/>
      <p:bldP build="whole" bldLvl="1" animBg="1" rev="0" advAuto="0" spid="241" grpId="4"/>
      <p:bldP build="whole" bldLvl="1" animBg="1" rev="0" advAuto="0" spid="251" grpId="14"/>
      <p:bldP build="whole" bldLvl="1" animBg="1" rev="0" advAuto="0" spid="245" grpId="2"/>
      <p:bldP build="whole" bldLvl="1" animBg="1" rev="0" advAuto="0" spid="246" grpId="3"/>
      <p:bldP build="whole" bldLvl="1" animBg="1" rev="0" advAuto="0" spid="255" grpId="9"/>
      <p:bldP build="whole" bldLvl="1" animBg="1" rev="0" advAuto="0" spid="261" grpId="20"/>
      <p:bldP build="whole" bldLvl="1" animBg="1" rev="0" advAuto="0" spid="248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BRAIN ASPECT 1"/>
          <p:cNvSpPr/>
          <p:nvPr/>
        </p:nvSpPr>
        <p:spPr>
          <a:xfrm>
            <a:off x="3043554" y="102047"/>
            <a:ext cx="305689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BRAIN ASPECT 1</a:t>
            </a:r>
          </a:p>
        </p:txBody>
      </p:sp>
      <p:sp>
        <p:nvSpPr>
          <p:cNvPr id="265" name="Speech Recognition"/>
          <p:cNvSpPr/>
          <p:nvPr/>
        </p:nvSpPr>
        <p:spPr>
          <a:xfrm>
            <a:off x="317611" y="874974"/>
            <a:ext cx="293817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Speech Recognition</a:t>
            </a:r>
          </a:p>
        </p:txBody>
      </p:sp>
      <p:sp>
        <p:nvSpPr>
          <p:cNvPr id="266" name="Using SpeechRecognition and PyAudio python libraries"/>
          <p:cNvSpPr/>
          <p:nvPr/>
        </p:nvSpPr>
        <p:spPr>
          <a:xfrm>
            <a:off x="315838" y="1419790"/>
            <a:ext cx="579856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Using SpeechRecognition and PyAudio python libraries </a:t>
            </a:r>
          </a:p>
        </p:txBody>
      </p:sp>
      <p:sp>
        <p:nvSpPr>
          <p:cNvPr id="267" name="User speaks"/>
          <p:cNvSpPr/>
          <p:nvPr/>
        </p:nvSpPr>
        <p:spPr>
          <a:xfrm>
            <a:off x="681119" y="2572433"/>
            <a:ext cx="10982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User speaks</a:t>
            </a:r>
          </a:p>
        </p:txBody>
      </p:sp>
      <p:sp>
        <p:nvSpPr>
          <p:cNvPr id="268" name="Retrieve…"/>
          <p:cNvSpPr/>
          <p:nvPr/>
        </p:nvSpPr>
        <p:spPr>
          <a:xfrm>
            <a:off x="2387896" y="2451783"/>
            <a:ext cx="9044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Retrieve 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raw data</a:t>
            </a:r>
          </a:p>
        </p:txBody>
      </p:sp>
      <p:sp>
        <p:nvSpPr>
          <p:cNvPr id="269" name="Convert to…"/>
          <p:cNvSpPr/>
          <p:nvPr/>
        </p:nvSpPr>
        <p:spPr>
          <a:xfrm>
            <a:off x="3877360" y="2451783"/>
            <a:ext cx="105199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Convert to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.WAV</a:t>
            </a:r>
          </a:p>
        </p:txBody>
      </p:sp>
      <p:sp>
        <p:nvSpPr>
          <p:cNvPr id="270" name="SaaS API"/>
          <p:cNvSpPr/>
          <p:nvPr/>
        </p:nvSpPr>
        <p:spPr>
          <a:xfrm>
            <a:off x="5514398" y="2572433"/>
            <a:ext cx="83827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SaaS API</a:t>
            </a:r>
          </a:p>
        </p:txBody>
      </p:sp>
      <p:sp>
        <p:nvSpPr>
          <p:cNvPr id="271" name="Retrieve speech…"/>
          <p:cNvSpPr/>
          <p:nvPr/>
        </p:nvSpPr>
        <p:spPr>
          <a:xfrm>
            <a:off x="6937721" y="2451783"/>
            <a:ext cx="153987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Retrieve speech </a:t>
            </a:r>
          </a:p>
          <a:p>
            <a:pPr algn="ctr">
              <a:defRPr sz="1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to text </a:t>
            </a:r>
          </a:p>
        </p:txBody>
      </p:sp>
      <p:sp>
        <p:nvSpPr>
          <p:cNvPr id="272" name="Rectangle aux angles arrondis"/>
          <p:cNvSpPr/>
          <p:nvPr/>
        </p:nvSpPr>
        <p:spPr>
          <a:xfrm>
            <a:off x="679103" y="2547033"/>
            <a:ext cx="1102252" cy="383541"/>
          </a:xfrm>
          <a:prstGeom prst="roundRect">
            <a:avLst>
              <a:gd name="adj" fmla="val 28907"/>
            </a:avLst>
          </a:prstGeom>
          <a:ln w="25400">
            <a:solidFill>
              <a:srgbClr val="1BADF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3" name="Rectangle aux angles arrondis"/>
          <p:cNvSpPr/>
          <p:nvPr/>
        </p:nvSpPr>
        <p:spPr>
          <a:xfrm>
            <a:off x="2277224" y="2454226"/>
            <a:ext cx="1102252" cy="569156"/>
          </a:xfrm>
          <a:prstGeom prst="roundRect">
            <a:avLst>
              <a:gd name="adj" fmla="val 19480"/>
            </a:avLst>
          </a:prstGeom>
          <a:ln w="25400">
            <a:solidFill>
              <a:srgbClr val="CC73E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4" name="Rectangle aux angles arrondis"/>
          <p:cNvSpPr/>
          <p:nvPr/>
        </p:nvSpPr>
        <p:spPr>
          <a:xfrm>
            <a:off x="3852230" y="2454226"/>
            <a:ext cx="1102252" cy="569156"/>
          </a:xfrm>
          <a:prstGeom prst="roundRect">
            <a:avLst>
              <a:gd name="adj" fmla="val 19480"/>
            </a:avLst>
          </a:prstGeom>
          <a:ln w="25400">
            <a:solidFill>
              <a:srgbClr val="FF95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5" name="Rectangle aux angles arrondis"/>
          <p:cNvSpPr/>
          <p:nvPr/>
        </p:nvSpPr>
        <p:spPr>
          <a:xfrm>
            <a:off x="5382411" y="2454226"/>
            <a:ext cx="1102252" cy="569156"/>
          </a:xfrm>
          <a:prstGeom prst="roundRect">
            <a:avLst>
              <a:gd name="adj" fmla="val 19480"/>
            </a:avLst>
          </a:prstGeom>
          <a:ln w="25400">
            <a:solidFill>
              <a:srgbClr val="FF95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6" name="Rectangle aux angles arrondis"/>
          <p:cNvSpPr/>
          <p:nvPr/>
        </p:nvSpPr>
        <p:spPr>
          <a:xfrm>
            <a:off x="6950421" y="2454226"/>
            <a:ext cx="1514476" cy="569156"/>
          </a:xfrm>
          <a:prstGeom prst="roundRect">
            <a:avLst>
              <a:gd name="adj" fmla="val 19480"/>
            </a:avLst>
          </a:prstGeom>
          <a:ln w="25400">
            <a:solidFill>
              <a:srgbClr val="63D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7" name="Ligne"/>
          <p:cNvSpPr/>
          <p:nvPr/>
        </p:nvSpPr>
        <p:spPr>
          <a:xfrm>
            <a:off x="1808031" y="2738803"/>
            <a:ext cx="427801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8" name="Ligne"/>
          <p:cNvSpPr/>
          <p:nvPr/>
        </p:nvSpPr>
        <p:spPr>
          <a:xfrm>
            <a:off x="3401952" y="2738803"/>
            <a:ext cx="42780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9" name="Ligne"/>
          <p:cNvSpPr/>
          <p:nvPr/>
        </p:nvSpPr>
        <p:spPr>
          <a:xfrm>
            <a:off x="4967181" y="2738803"/>
            <a:ext cx="42780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0" name="Ligne"/>
          <p:cNvSpPr/>
          <p:nvPr/>
        </p:nvSpPr>
        <p:spPr>
          <a:xfrm>
            <a:off x="6532410" y="2738803"/>
            <a:ext cx="427802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1" name="PyAudio"/>
          <p:cNvSpPr/>
          <p:nvPr/>
        </p:nvSpPr>
        <p:spPr>
          <a:xfrm>
            <a:off x="2479132" y="3070351"/>
            <a:ext cx="72194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CC73E1"/>
                </a:solidFill>
              </a:defRPr>
            </a:lvl1pPr>
          </a:lstStyle>
          <a:p>
            <a:pPr/>
            <a:r>
              <a:t>PyAudio</a:t>
            </a:r>
          </a:p>
        </p:txBody>
      </p:sp>
      <p:sp>
        <p:nvSpPr>
          <p:cNvPr id="282" name="SpeechRecognition"/>
          <p:cNvSpPr/>
          <p:nvPr/>
        </p:nvSpPr>
        <p:spPr>
          <a:xfrm>
            <a:off x="3635660" y="3070351"/>
            <a:ext cx="153539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FF9500"/>
                </a:solidFill>
              </a:defRPr>
            </a:lvl1pPr>
          </a:lstStyle>
          <a:p>
            <a:pPr/>
            <a:r>
              <a:t>SpeechRecognition</a:t>
            </a:r>
          </a:p>
        </p:txBody>
      </p:sp>
      <p:sp>
        <p:nvSpPr>
          <p:cNvPr id="283" name="SpeechRecognition"/>
          <p:cNvSpPr/>
          <p:nvPr/>
        </p:nvSpPr>
        <p:spPr>
          <a:xfrm>
            <a:off x="5244971" y="3070351"/>
            <a:ext cx="153539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FF9500"/>
                </a:solidFill>
              </a:defRPr>
            </a:lvl1pPr>
          </a:lstStyle>
          <a:p>
            <a:pPr/>
            <a:r>
              <a:t>SpeechRecognition</a:t>
            </a:r>
          </a:p>
        </p:txBody>
      </p:sp>
      <p:sp>
        <p:nvSpPr>
          <p:cNvPr id="284" name="WIT API"/>
          <p:cNvSpPr/>
          <p:nvPr/>
        </p:nvSpPr>
        <p:spPr>
          <a:xfrm>
            <a:off x="7336780" y="3070351"/>
            <a:ext cx="74175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63DA38"/>
                </a:solidFill>
              </a:defRPr>
            </a:lvl1pPr>
          </a:lstStyle>
          <a:p>
            <a:pPr/>
            <a:r>
              <a:t>WIT API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7"/>
      <p:bldP build="whole" bldLvl="1" animBg="1" rev="0" advAuto="0" spid="281" grpId="6"/>
      <p:bldP build="whole" bldLvl="1" animBg="1" rev="0" advAuto="0" spid="277" grpId="5"/>
      <p:bldP build="whole" bldLvl="1" animBg="1" rev="0" advAuto="0" spid="267" grpId="2"/>
      <p:bldP build="whole" bldLvl="1" animBg="1" rev="0" advAuto="0" spid="282" grpId="10"/>
      <p:bldP build="whole" bldLvl="1" animBg="1" rev="0" advAuto="0" spid="268" grpId="3"/>
      <p:bldP build="whole" bldLvl="1" animBg="1" rev="0" advAuto="0" spid="276" grpId="16"/>
      <p:bldP build="whole" bldLvl="1" animBg="1" rev="0" advAuto="0" spid="278" grpId="9"/>
      <p:bldP build="whole" bldLvl="1" animBg="1" rev="0" advAuto="0" spid="275" grpId="11"/>
      <p:bldP build="whole" bldLvl="1" animBg="1" rev="0" advAuto="0" spid="280" grpId="17"/>
      <p:bldP build="whole" bldLvl="1" animBg="1" rev="0" advAuto="0" spid="272" grpId="1"/>
      <p:bldP build="whole" bldLvl="1" animBg="1" rev="0" advAuto="0" spid="283" grpId="14"/>
      <p:bldP build="whole" bldLvl="1" animBg="1" rev="0" advAuto="0" spid="271" grpId="15"/>
      <p:bldP build="whole" bldLvl="1" animBg="1" rev="0" advAuto="0" spid="284" grpId="18"/>
      <p:bldP build="whole" bldLvl="1" animBg="1" rev="0" advAuto="0" spid="273" grpId="4"/>
      <p:bldP build="whole" bldLvl="1" animBg="1" rev="0" advAuto="0" spid="279" grpId="13"/>
      <p:bldP build="whole" bldLvl="1" animBg="1" rev="0" advAuto="0" spid="270" grpId="12"/>
      <p:bldP build="whole" bldLvl="1" animBg="1" rev="0" advAuto="0" spid="274" grpId="8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ONT-END"/>
          <p:cNvSpPr/>
          <p:nvPr/>
        </p:nvSpPr>
        <p:spPr>
          <a:xfrm>
            <a:off x="3419411" y="105466"/>
            <a:ext cx="2257172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FRONT-END</a:t>
            </a:r>
          </a:p>
        </p:txBody>
      </p:sp>
      <p:sp>
        <p:nvSpPr>
          <p:cNvPr id="287" name="Taboo Game-like"/>
          <p:cNvSpPr/>
          <p:nvPr/>
        </p:nvSpPr>
        <p:spPr>
          <a:xfrm>
            <a:off x="317611" y="628815"/>
            <a:ext cx="250078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24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Taboo Game-like</a:t>
            </a:r>
          </a:p>
        </p:txBody>
      </p:sp>
      <p:sp>
        <p:nvSpPr>
          <p:cNvPr id="288" name="How to play?"/>
          <p:cNvSpPr/>
          <p:nvPr/>
        </p:nvSpPr>
        <p:spPr>
          <a:xfrm>
            <a:off x="328063" y="1066292"/>
            <a:ext cx="14419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to play?</a:t>
            </a:r>
          </a:p>
        </p:txBody>
      </p:sp>
      <p:sp>
        <p:nvSpPr>
          <p:cNvPr id="289" name="Rectangle aux angles arrondis"/>
          <p:cNvSpPr/>
          <p:nvPr/>
        </p:nvSpPr>
        <p:spPr>
          <a:xfrm>
            <a:off x="2585307" y="1386161"/>
            <a:ext cx="405759" cy="472039"/>
          </a:xfrm>
          <a:prstGeom prst="roundRect">
            <a:avLst>
              <a:gd name="adj" fmla="val 26081"/>
            </a:avLst>
          </a:prstGeom>
          <a:ln w="25400">
            <a:solidFill>
              <a:srgbClr val="8E8E9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0" name="The text is displayed…"/>
          <p:cNvSpPr/>
          <p:nvPr/>
        </p:nvSpPr>
        <p:spPr>
          <a:xfrm>
            <a:off x="5954732" y="2049779"/>
            <a:ext cx="2708352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text</a:t>
            </a:r>
            <a:r>
              <a:t> is displayed</a:t>
            </a:r>
          </a:p>
          <a:p>
            <a:pPr/>
            <a:r>
              <a:t>on the Chatbox and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NLP</a:t>
            </a:r>
          </a:p>
          <a:p>
            <a:pPr/>
            <a:r>
              <a:t>can be used to guess</a:t>
            </a:r>
          </a:p>
          <a:p>
            <a:pPr/>
            <a:r>
              <a:t>the animal </a:t>
            </a:r>
          </a:p>
        </p:txBody>
      </p:sp>
      <p:sp>
        <p:nvSpPr>
          <p:cNvPr id="291" name="4"/>
          <p:cNvSpPr/>
          <p:nvPr/>
        </p:nvSpPr>
        <p:spPr>
          <a:xfrm>
            <a:off x="2672565" y="1417710"/>
            <a:ext cx="2312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</a:t>
            </a:r>
          </a:p>
        </p:txBody>
      </p:sp>
      <p:pic>
        <p:nvPicPr>
          <p:cNvPr id="292" name="game.png" descr="game.png"/>
          <p:cNvPicPr>
            <a:picLocks noChangeAspect="1"/>
          </p:cNvPicPr>
          <p:nvPr/>
        </p:nvPicPr>
        <p:blipFill>
          <a:blip r:embed="rId2">
            <a:extLst/>
          </a:blip>
          <a:srcRect l="347" t="2868" r="68695" b="29966"/>
          <a:stretch>
            <a:fillRect/>
          </a:stretch>
        </p:blipFill>
        <p:spPr>
          <a:xfrm>
            <a:off x="3274226" y="1122564"/>
            <a:ext cx="2547675" cy="345462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Rectangle aux angles arrondis"/>
          <p:cNvSpPr/>
          <p:nvPr/>
        </p:nvSpPr>
        <p:spPr>
          <a:xfrm>
            <a:off x="3295161" y="1804865"/>
            <a:ext cx="1848164" cy="1238232"/>
          </a:xfrm>
          <a:prstGeom prst="roundRect">
            <a:avLst>
              <a:gd name="adj" fmla="val 1538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